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7" r:id="rId2"/>
    <p:sldId id="256" r:id="rId3"/>
    <p:sldId id="260" r:id="rId4"/>
    <p:sldId id="261" r:id="rId5"/>
    <p:sldId id="262" r:id="rId6"/>
    <p:sldId id="263" r:id="rId7"/>
    <p:sldId id="265" r:id="rId8"/>
    <p:sldId id="264" r:id="rId9"/>
    <p:sldId id="258" r:id="rId10"/>
    <p:sldId id="266" r:id="rId11"/>
    <p:sldId id="267" r:id="rId12"/>
    <p:sldId id="269" r:id="rId13"/>
    <p:sldId id="268" r:id="rId14"/>
    <p:sldId id="259" r:id="rId15"/>
    <p:sldId id="270" r:id="rId16"/>
    <p:sldId id="271" r:id="rId17"/>
    <p:sldId id="272" r:id="rId18"/>
    <p:sldId id="273" r:id="rId19"/>
    <p:sldId id="275" r:id="rId2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0" y="-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2456" y="-12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Alexis Neely http://www.LawBusinessRevolution.com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B3D2E6-E268-1D4C-BEBC-4534166DC9F4}" type="datetime1">
              <a:rPr lang="en-US" smtClean="0"/>
              <a:pPr/>
              <a:t>4/4/12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E4279F-79CE-7243-A1BA-C6660ABF01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Alexis Neely http://www.LawBusinessRevolution.com 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0C4E2-FB3C-8C4F-9493-17614F6A6E78}" type="datetime1">
              <a:rPr lang="en-US" smtClean="0"/>
              <a:pPr/>
              <a:t>4/4/12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EF2C0-3048-734C-8304-3A90B61629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8EF2C0-3048-734C-8304-3A90B6162929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Alexis Neely http://www.LawBusinessRevolution.com 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AAB14-6055-BD45-A3F7-45F889B34A49}" type="datetime1">
              <a:rPr lang="en-US" smtClean="0"/>
              <a:pPr/>
              <a:t>4/4/12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Let’s Connect on Twitter: @alexisneely Use HashTag: #icon12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080D-2011-8441-8AD2-1F9616089D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44226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0AFA0-7B36-F246-9C1D-759D74C553F0}" type="datetime1">
              <a:rPr lang="en-US" smtClean="0"/>
              <a:pPr/>
              <a:t>4/4/12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Let’s Connect on Twitter: @alexisneely Use HashTag: #icon12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080D-2011-8441-8AD2-1F9616089D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01996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E4B4B-5B9F-514D-8F06-C2F6CED17276}" type="datetime1">
              <a:rPr lang="en-US" smtClean="0"/>
              <a:pPr/>
              <a:t>4/4/12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Let’s Connect on Twitter: @alexisneely Use HashTag: #icon12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080D-2011-8441-8AD2-1F9616089D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47373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D5EAA-0A8F-0949-8579-6959488025BA}" type="datetime1">
              <a:rPr lang="en-US" smtClean="0"/>
              <a:pPr/>
              <a:t>4/4/12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Let’s Connect on Twitter: @alexisneely Use HashTag: #icon12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080D-2011-8441-8AD2-1F9616089D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14959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ABE6A-9B2D-504C-9D0B-B89A62BE7886}" type="datetime1">
              <a:rPr lang="en-US" smtClean="0"/>
              <a:pPr/>
              <a:t>4/4/12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Let’s Connect on Twitter: @alexisneely Use HashTag: #icon12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080D-2011-8441-8AD2-1F9616089D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07801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80838-9C9F-7241-BEC3-0CDC4FF71FF5}" type="datetime1">
              <a:rPr lang="en-US" smtClean="0"/>
              <a:pPr/>
              <a:t>4/4/12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Let’s Connect on Twitter: @alexisneely Use HashTag: #icon12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080D-2011-8441-8AD2-1F9616089D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35958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AE32C-458A-D24E-9ACC-2E0C694D2E53}" type="datetime1">
              <a:rPr lang="en-US" smtClean="0"/>
              <a:pPr/>
              <a:t>4/4/12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Let’s Connect on Twitter: @alexisneely Use HashTag: #icon12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080D-2011-8441-8AD2-1F9616089D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7643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C58A1-EECE-A14C-9836-23C22A131776}" type="datetime1">
              <a:rPr lang="en-US" smtClean="0"/>
              <a:pPr/>
              <a:t>4/4/12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Let’s Connect on Twitter: @alexisneely Use HashTag: #icon12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080D-2011-8441-8AD2-1F9616089D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85160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DFBE-7620-CC44-BB1B-BD460B3353DA}" type="datetime1">
              <a:rPr lang="en-US" smtClean="0"/>
              <a:pPr/>
              <a:t>4/4/12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Let’s Connect on Twitter: @alexisneely Use HashTag: #icon12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080D-2011-8441-8AD2-1F9616089D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08297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62B8B-B744-6940-AEEA-9B81DD9A3AF6}" type="datetime1">
              <a:rPr lang="en-US" smtClean="0"/>
              <a:pPr/>
              <a:t>4/4/12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Let’s Connect on Twitter: @alexisneely Use HashTag: #icon12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080D-2011-8441-8AD2-1F9616089D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84403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63E71-D91C-744E-AFCD-618AB724CA74}" type="datetime1">
              <a:rPr lang="en-US" smtClean="0"/>
              <a:pPr/>
              <a:t>4/4/12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Let’s Connect on Twitter: @alexisneely Use HashTag: #icon12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7080D-2011-8441-8AD2-1F9616089D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79975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16x9 InfCon template generic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169023" y="0"/>
            <a:ext cx="9190630" cy="51773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10152-0D3E-5D43-8AD5-275221B3F1EE}" type="datetime1">
              <a:rPr lang="en-US" smtClean="0"/>
              <a:pPr/>
              <a:t>4/4/12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Let’s Connect on Twitter: @alexisneely Use HashTag: #icon12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7080D-2011-8441-8AD2-1F9616089D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48413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budurl.com/infusionco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6x9 InfCon cov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-44464" y="-36687"/>
            <a:ext cx="9195599" cy="51801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825" y="634603"/>
            <a:ext cx="8981175" cy="203551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How Professionals Use </a:t>
            </a:r>
            <a:r>
              <a:rPr lang="en-US" dirty="0" err="1" smtClean="0"/>
              <a:t>Infusionsoft</a:t>
            </a:r>
            <a:r>
              <a:rPr lang="en-US" dirty="0" smtClean="0"/>
              <a:t>® to Capture Prospects, Convert Leads &amp; Turn Clients Into Raving Fans Who Stay, Pay and Refer.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Let’s Connect on Twitter: @alexisneely Use HashTag: #icon12</a:t>
            </a:r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040912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Lead Conversion is Easy With Automated Personalization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51383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Welcome Every New Prospect, </a:t>
            </a:r>
            <a:br>
              <a:rPr lang="en-US" dirty="0" smtClean="0"/>
            </a:br>
            <a:r>
              <a:rPr lang="en-US" dirty="0" smtClean="0"/>
              <a:t>Touch Them At Least Weekly By Email </a:t>
            </a:r>
            <a:br>
              <a:rPr lang="en-US" dirty="0" smtClean="0"/>
            </a:br>
            <a:r>
              <a:rPr lang="en-US" dirty="0" smtClean="0"/>
              <a:t>&amp; Monthly By Mail, Make </a:t>
            </a:r>
            <a:br>
              <a:rPr lang="en-US" dirty="0" smtClean="0"/>
            </a:br>
            <a:r>
              <a:rPr lang="en-US" dirty="0" smtClean="0"/>
              <a:t>Special Offers Periodically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Let’s Connect on Twitter: @alexisneely Use HashTag: #icon12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42860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Convert Leads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51383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#1: Welcome Every New Prospect With a Personalized Email &amp; Welcome Letter Telling Them Exactly What to Expect From You – Then Exceed Expectations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Let’s Connect on Twitter: @alexisneely Use HashTag: #icon12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42860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Convert Leads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513834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#2: Send Out a Weekly Email Newsletter (or </a:t>
            </a:r>
            <a:r>
              <a:rPr lang="en-US" i="1" dirty="0" smtClean="0"/>
              <a:t>At Least </a:t>
            </a:r>
            <a:r>
              <a:rPr lang="en-US" dirty="0" smtClean="0"/>
              <a:t>Twice a Month) – and Make it Personal, NOT DRY &amp; BORING!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Let’s Connect on Twitter: @alexisneely Use HashTag: #icon12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42860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Convert Leads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513834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#3: Send a Monthly Newsletter By Mail. Don’t Cheap Out Here. And Keep It Fresh, Fun and Interesting.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Let’s Connect on Twitter: @alexisneely Use HashTag: #icon12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42860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Turn Clients Into Raving Fans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It’s So Easy to Deliver a “Custom” Client Experience With </a:t>
            </a:r>
            <a:r>
              <a:rPr lang="en-US" dirty="0" err="1" smtClean="0"/>
              <a:t>Infusionsoft</a:t>
            </a:r>
            <a:r>
              <a:rPr lang="en-US" dirty="0" smtClean="0"/>
              <a:t>®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Let’s Connect on Twitter: @alexisneely Use HashTag: #icon12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428600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Raving Fans Stay, Pay &amp; Refer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Create a Custom Client Experience, Recurring Revenue Business Model, and Make Referrals Welcome &amp; Easy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Let’s Connect on Twitter: @alexisneely Use HashTag: #icon12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428600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2751" y="1597819"/>
            <a:ext cx="8097847" cy="110251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to Turn Clients </a:t>
            </a:r>
            <a:br>
              <a:rPr lang="en-US" dirty="0" smtClean="0"/>
            </a:br>
            <a:r>
              <a:rPr lang="en-US" dirty="0" smtClean="0"/>
              <a:t>    Into Raving Fans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#1: Create a Custom Client Experience – Series of Automated Communications When a New Client Signs Up With You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Let’s Connect on Twitter: @alexisneely Use HashTag: #icon12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428600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2751" y="1597819"/>
            <a:ext cx="8097847" cy="110251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to Turn Clients </a:t>
            </a:r>
            <a:br>
              <a:rPr lang="en-US" dirty="0" smtClean="0"/>
            </a:br>
            <a:r>
              <a:rPr lang="en-US" dirty="0" smtClean="0"/>
              <a:t>    Into Raving Fans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#2: Recurring Revenue Business Model – Make the Shift. Your Clients Pay You to Stay in Touch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Let’s Connect on Twitter: @alexisneely Use HashTag: #icon12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428600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2751" y="1597819"/>
            <a:ext cx="8097847" cy="110251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to Turn Clients </a:t>
            </a:r>
            <a:br>
              <a:rPr lang="en-US" dirty="0" smtClean="0"/>
            </a:br>
            <a:r>
              <a:rPr lang="en-US" dirty="0" smtClean="0"/>
              <a:t>    Into Raving Fans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49212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#3: Make Referrals Welcome &amp; Easy – Request in Post-Service Survey,  Recognize in Newsletters and Reward With a Donation to Charity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Let’s Connect on Twitter: @alexisneely Use HashTag: #icon12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428600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2751" y="900893"/>
            <a:ext cx="8097847" cy="110251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 Get This Presentation, the PFL Way™ Implementation Plan &amp; the Lead Capture Worksheet: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2751" y="2485595"/>
            <a:ext cx="8601249" cy="2281667"/>
          </a:xfrm>
        </p:spPr>
        <p:txBody>
          <a:bodyPr>
            <a:normAutofit fontScale="85000" lnSpcReduction="20000"/>
          </a:bodyPr>
          <a:lstStyle/>
          <a:p>
            <a:pPr marL="514350" indent="-514350" algn="l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GRAB YOUR SMART PHONE </a:t>
            </a:r>
            <a:r>
              <a:rPr lang="en-US" dirty="0" smtClean="0">
                <a:solidFill>
                  <a:schemeClr val="tx1"/>
                </a:solidFill>
              </a:rPr>
              <a:t>NOW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l">
              <a:buFont typeface="Arial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GO TO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http://budurl.com/</a:t>
            </a:r>
            <a:r>
              <a:rPr lang="en-US" dirty="0" smtClean="0">
                <a:solidFill>
                  <a:schemeClr val="tx1"/>
                </a:solidFill>
                <a:hlinkClick r:id="rId2"/>
              </a:rPr>
              <a:t>infusioncon</a:t>
            </a:r>
            <a:r>
              <a:rPr lang="en-US" smtClean="0">
                <a:solidFill>
                  <a:schemeClr val="tx1"/>
                </a:solidFill>
              </a:rPr>
              <a:t/>
            </a:r>
            <a:br>
              <a:rPr lang="en-US" smtClean="0">
                <a:solidFill>
                  <a:schemeClr val="tx1"/>
                </a:solidFill>
              </a:rPr>
            </a:br>
            <a:endParaRPr lang="en-US" smtClean="0">
              <a:solidFill>
                <a:schemeClr val="tx1"/>
              </a:solidFill>
            </a:endParaRPr>
          </a:p>
          <a:p>
            <a:pPr marL="514350" indent="-514350" algn="l">
              <a:buFont typeface="Arial"/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ENTER</a:t>
            </a:r>
            <a:r>
              <a:rPr lang="en-US" dirty="0" smtClean="0">
                <a:solidFill>
                  <a:schemeClr val="tx1"/>
                </a:solidFill>
              </a:rPr>
              <a:t> YOUR FIRST NAME &amp; BEST EMAIL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Let’s Connect on Twitter: @alexisneely Use HashTag: #icon12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42860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Capture Prospects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4053" y="2700338"/>
            <a:ext cx="6578347" cy="189095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Capturing Prospects and Developing an Ongoing Relationship With Them is the LIFEBLOOD of Your Practice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Let’s Connect on Twitter: @alexisneely Use HashTag: #icon12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42860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Make Capturing Prospects (Generating Leads) Priority #1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4053" y="2887198"/>
            <a:ext cx="6578347" cy="1704098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Every Time You Get a Phone Call, Give a Talk, Appear on Television or Radio, Use Social Media, or Attend a Networking Event – </a:t>
            </a:r>
            <a:br>
              <a:rPr lang="en-US" dirty="0" smtClean="0"/>
            </a:br>
            <a:r>
              <a:rPr lang="en-US" dirty="0" smtClean="0"/>
              <a:t>Make Prospect Capture Your #1 Priority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Let’s Connect on Twitter: @alexisneely Use HashTag: #icon12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42860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Capture Prospects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4053" y="2887198"/>
            <a:ext cx="6578347" cy="170409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#1: When You Talk – Use a Lead Capture </a:t>
            </a:r>
            <a:r>
              <a:rPr lang="en-US" dirty="0" smtClean="0"/>
              <a:t>Worksheet</a:t>
            </a:r>
            <a:r>
              <a:rPr lang="en-US" dirty="0" smtClean="0"/>
              <a:t>, </a:t>
            </a:r>
            <a:r>
              <a:rPr lang="en-US" dirty="0" err="1" smtClean="0"/>
              <a:t>PresentNow.me</a:t>
            </a:r>
            <a:r>
              <a:rPr lang="en-US" dirty="0" smtClean="0"/>
              <a:t>, OR </a:t>
            </a:r>
            <a:br>
              <a:rPr lang="en-US" dirty="0" smtClean="0"/>
            </a:br>
            <a:r>
              <a:rPr lang="en-US" dirty="0" smtClean="0"/>
              <a:t>(Make It About Them!)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Let’s Connect on Twitter: @alexisneely Use HashTag: #icon12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428600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Capture Prospects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4053" y="2887198"/>
            <a:ext cx="6578347" cy="1704098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#2: When You Appear in the Media – </a:t>
            </a:r>
          </a:p>
          <a:p>
            <a:r>
              <a:rPr lang="en-US" dirty="0" smtClean="0"/>
              <a:t>Drive Them to a Opt-In Page That Gives Away Something Highly Valuable – See </a:t>
            </a:r>
            <a:br>
              <a:rPr lang="en-US" dirty="0" smtClean="0"/>
            </a:br>
            <a:r>
              <a:rPr lang="en-US" dirty="0" smtClean="0"/>
              <a:t>http://</a:t>
            </a:r>
            <a:r>
              <a:rPr lang="en-US" dirty="0" err="1" smtClean="0"/>
              <a:t>www.KidsProtectionPlan.com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Let’s Connect on Twitter: @alexisneely Use HashTag: #icon12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42860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Capture Prospects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4053" y="2700338"/>
            <a:ext cx="6784389" cy="189095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#3: On Social Media – </a:t>
            </a:r>
            <a:br>
              <a:rPr lang="en-US" dirty="0" smtClean="0"/>
            </a:br>
            <a:r>
              <a:rPr lang="en-US" dirty="0" smtClean="0"/>
              <a:t>Send Fans and Followers to </a:t>
            </a:r>
            <a:br>
              <a:rPr lang="en-US" dirty="0" smtClean="0"/>
            </a:br>
            <a:r>
              <a:rPr lang="en-US" dirty="0" smtClean="0"/>
              <a:t>a Social Media Specific Opt-In Offer</a:t>
            </a:r>
            <a:br>
              <a:rPr lang="en-US" dirty="0" smtClean="0"/>
            </a:br>
            <a:r>
              <a:rPr lang="en-US" dirty="0" smtClean="0"/>
              <a:t>(Example: http://</a:t>
            </a:r>
            <a:r>
              <a:rPr lang="en-US" dirty="0" err="1" smtClean="0"/>
              <a:t>epw.me</a:t>
            </a:r>
            <a:r>
              <a:rPr lang="en-US" dirty="0" smtClean="0"/>
              <a:t>/twitter)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Let’s Connect on Twitter: @alexisneely Use HashTag: #icon12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428600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Capture Prospects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4053" y="2887198"/>
            <a:ext cx="6578347" cy="1704098"/>
          </a:xfrm>
        </p:spPr>
        <p:txBody>
          <a:bodyPr>
            <a:normAutofit/>
          </a:bodyPr>
          <a:lstStyle/>
          <a:p>
            <a:r>
              <a:rPr lang="en-US" dirty="0" smtClean="0"/>
              <a:t>#5: Every Phone Call That Comes In – Use a Call Log to Auto-Enter All New Contacts Into </a:t>
            </a:r>
            <a:r>
              <a:rPr lang="en-US" dirty="0" err="1" smtClean="0"/>
              <a:t>Infusionsoft</a:t>
            </a:r>
            <a:r>
              <a:rPr lang="en-US" dirty="0" smtClean="0"/>
              <a:t>®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Let’s Connect on Twitter: @alexisneely Use HashTag: #icon12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42860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Capture Prospects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4053" y="2887198"/>
            <a:ext cx="6578347" cy="170409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#4: When Networking – Enter All New Contacts Into Your Database</a:t>
            </a:r>
          </a:p>
          <a:p>
            <a:r>
              <a:rPr lang="en-US" dirty="0" smtClean="0"/>
              <a:t>(Be Sure to Tell Them You Are </a:t>
            </a:r>
            <a:br>
              <a:rPr lang="en-US" dirty="0" smtClean="0"/>
            </a:br>
            <a:r>
              <a:rPr lang="en-US" dirty="0" smtClean="0"/>
              <a:t>Going to Do it In Advance!)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Let’s Connect on Twitter: @alexisneely Use HashTag: #icon12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428600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Convert Leads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Converting Leads Is All About Building a Relationship With the People In Your Database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Let’s Connect on Twitter: @alexisneely Use HashTag: #icon12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42860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8229</TotalTime>
  <Words>803</Words>
  <Application>Microsoft Macintosh PowerPoint</Application>
  <PresentationFormat>On-screen Show (16:9)</PresentationFormat>
  <Paragraphs>62</Paragraphs>
  <Slides>19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 How Professionals Use Infusionsoft® to Capture Prospects, Convert Leads &amp; Turn Clients Into Raving Fans Who Stay, Pay and Refer.</vt:lpstr>
      <vt:lpstr>Capture Prospects</vt:lpstr>
      <vt:lpstr>Make Capturing Prospects (Generating Leads) Priority #1</vt:lpstr>
      <vt:lpstr>How to Capture Prospects</vt:lpstr>
      <vt:lpstr>How to Capture Prospects</vt:lpstr>
      <vt:lpstr>How to Capture Prospects</vt:lpstr>
      <vt:lpstr>How to Capture Prospects</vt:lpstr>
      <vt:lpstr>How to Capture Prospects</vt:lpstr>
      <vt:lpstr>Convert Leads</vt:lpstr>
      <vt:lpstr>Lead Conversion is Easy With Automated Personalization</vt:lpstr>
      <vt:lpstr>How to Convert Leads</vt:lpstr>
      <vt:lpstr>How to Convert Leads</vt:lpstr>
      <vt:lpstr>How to Convert Leads</vt:lpstr>
      <vt:lpstr>Turn Clients Into Raving Fans</vt:lpstr>
      <vt:lpstr>Raving Fans Stay, Pay &amp; Refer</vt:lpstr>
      <vt:lpstr>How to Turn Clients      Into Raving Fans  </vt:lpstr>
      <vt:lpstr>How to Turn Clients      Into Raving Fans  </vt:lpstr>
      <vt:lpstr>How to Turn Clients      Into Raving Fans  </vt:lpstr>
      <vt:lpstr>To Get This Presentation, the PFL Way™ Implementation Plan &amp; the Lead Capture Worksheet: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Elisa Leppanen</dc:creator>
  <cp:lastModifiedBy>Alexis Neely</cp:lastModifiedBy>
  <cp:revision>9</cp:revision>
  <dcterms:created xsi:type="dcterms:W3CDTF">2012-04-04T16:16:33Z</dcterms:created>
  <dcterms:modified xsi:type="dcterms:W3CDTF">2012-04-04T17:18:18Z</dcterms:modified>
</cp:coreProperties>
</file>